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c01c51f93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c01c51f93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6c01c51f93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6c01c51f93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c01c51f93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c01c51f93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6c01c51f93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6c01c51f93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6c01c51f93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c01c51f93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6c01c51f93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6c01c51f93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c01c51f93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c01c51f93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6c01c51f93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c01c51f93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c01c51f93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c01c51f93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youtu.be/iGTNGJe5XmA"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github.com/GGC-SD/ggcmaps3"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764000" y="1827550"/>
            <a:ext cx="56160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GGC Maps: Final Report</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Team Vegan’t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2"/>
          <p:cNvSpPr txBox="1"/>
          <p:nvPr>
            <p:ph type="title"/>
          </p:nvPr>
        </p:nvSpPr>
        <p:spPr>
          <a:xfrm>
            <a:off x="356350" y="396700"/>
            <a:ext cx="3261000" cy="12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Documentation Page</a:t>
            </a:r>
            <a:endParaRPr/>
          </a:p>
        </p:txBody>
      </p:sp>
      <p:sp>
        <p:nvSpPr>
          <p:cNvPr id="197" name="Google Shape;197;p22"/>
          <p:cNvSpPr txBox="1"/>
          <p:nvPr>
            <p:ph idx="1" type="body"/>
          </p:nvPr>
        </p:nvSpPr>
        <p:spPr>
          <a:xfrm>
            <a:off x="457200" y="2326350"/>
            <a:ext cx="2561700" cy="1149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https://github.com/GGC-SD/ggcmaps3/blob/master/Changed.md</a:t>
            </a:r>
            <a:endParaRPr/>
          </a:p>
        </p:txBody>
      </p:sp>
      <p:pic>
        <p:nvPicPr>
          <p:cNvPr id="198" name="Google Shape;198;p22"/>
          <p:cNvPicPr preferRelativeResize="0"/>
          <p:nvPr/>
        </p:nvPicPr>
        <p:blipFill>
          <a:blip r:embed="rId3">
            <a:alphaModFix/>
          </a:blip>
          <a:stretch>
            <a:fillRect/>
          </a:stretch>
        </p:blipFill>
        <p:spPr>
          <a:xfrm>
            <a:off x="3151475" y="396700"/>
            <a:ext cx="5646849" cy="4208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574981" y="311350"/>
            <a:ext cx="7785900" cy="10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Vegan’t</a:t>
            </a:r>
            <a:endParaRPr/>
          </a:p>
        </p:txBody>
      </p:sp>
      <p:sp>
        <p:nvSpPr>
          <p:cNvPr id="135" name="Google Shape;135;p14"/>
          <p:cNvSpPr txBox="1"/>
          <p:nvPr>
            <p:ph idx="1" type="body"/>
          </p:nvPr>
        </p:nvSpPr>
        <p:spPr>
          <a:xfrm>
            <a:off x="410125" y="1313773"/>
            <a:ext cx="1911600" cy="33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rPr lang="en" sz="1200"/>
              <a:t>Marcelo Mariduena</a:t>
            </a:r>
            <a:endParaRPr sz="1200"/>
          </a:p>
          <a:p>
            <a:pPr indent="-304800" lvl="0" marL="457200" rtl="0" algn="l">
              <a:spcBef>
                <a:spcPts val="1600"/>
              </a:spcBef>
              <a:spcAft>
                <a:spcPts val="0"/>
              </a:spcAft>
              <a:buSzPts val="1200"/>
              <a:buChar char="●"/>
            </a:pPr>
            <a:r>
              <a:rPr lang="en" sz="1200"/>
              <a:t>Team Manager</a:t>
            </a:r>
            <a:endParaRPr sz="1200"/>
          </a:p>
          <a:p>
            <a:pPr indent="-304800" lvl="0" marL="457200" rtl="0" algn="l">
              <a:spcBef>
                <a:spcPts val="0"/>
              </a:spcBef>
              <a:spcAft>
                <a:spcPts val="0"/>
              </a:spcAft>
              <a:buSzPts val="1200"/>
              <a:buChar char="●"/>
            </a:pPr>
            <a:r>
              <a:rPr lang="en" sz="1200"/>
              <a:t>UI/UX Designer</a:t>
            </a:r>
            <a:endParaRPr sz="1200"/>
          </a:p>
        </p:txBody>
      </p:sp>
      <p:pic>
        <p:nvPicPr>
          <p:cNvPr id="136" name="Google Shape;136;p14"/>
          <p:cNvPicPr preferRelativeResize="0"/>
          <p:nvPr/>
        </p:nvPicPr>
        <p:blipFill>
          <a:blip r:embed="rId3">
            <a:alphaModFix/>
          </a:blip>
          <a:stretch>
            <a:fillRect/>
          </a:stretch>
        </p:blipFill>
        <p:spPr>
          <a:xfrm>
            <a:off x="727936" y="1313788"/>
            <a:ext cx="1014378" cy="1101770"/>
          </a:xfrm>
          <a:prstGeom prst="rect">
            <a:avLst/>
          </a:prstGeom>
          <a:noFill/>
          <a:ln>
            <a:noFill/>
          </a:ln>
        </p:spPr>
      </p:pic>
      <p:pic>
        <p:nvPicPr>
          <p:cNvPr id="137" name="Google Shape;137;p14"/>
          <p:cNvPicPr preferRelativeResize="0"/>
          <p:nvPr/>
        </p:nvPicPr>
        <p:blipFill rotWithShape="1">
          <a:blip r:embed="rId4">
            <a:alphaModFix/>
          </a:blip>
          <a:srcRect b="43262" l="0" r="37880" t="0"/>
          <a:stretch/>
        </p:blipFill>
        <p:spPr>
          <a:xfrm>
            <a:off x="2989535" y="1313799"/>
            <a:ext cx="918880" cy="1130381"/>
          </a:xfrm>
          <a:prstGeom prst="rect">
            <a:avLst/>
          </a:prstGeom>
          <a:noFill/>
          <a:ln>
            <a:noFill/>
          </a:ln>
        </p:spPr>
      </p:pic>
      <p:pic>
        <p:nvPicPr>
          <p:cNvPr id="138" name="Google Shape;138;p14"/>
          <p:cNvPicPr preferRelativeResize="0"/>
          <p:nvPr/>
        </p:nvPicPr>
        <p:blipFill rotWithShape="1">
          <a:blip r:embed="rId5">
            <a:alphaModFix/>
          </a:blip>
          <a:srcRect b="0" l="0" r="0" t="8181"/>
          <a:stretch/>
        </p:blipFill>
        <p:spPr>
          <a:xfrm>
            <a:off x="5190275" y="1313650"/>
            <a:ext cx="1045468" cy="1101770"/>
          </a:xfrm>
          <a:prstGeom prst="rect">
            <a:avLst/>
          </a:prstGeom>
          <a:noFill/>
          <a:ln>
            <a:noFill/>
          </a:ln>
        </p:spPr>
      </p:pic>
      <p:pic>
        <p:nvPicPr>
          <p:cNvPr id="139" name="Google Shape;139;p14"/>
          <p:cNvPicPr preferRelativeResize="0"/>
          <p:nvPr/>
        </p:nvPicPr>
        <p:blipFill rotWithShape="1">
          <a:blip r:embed="rId6">
            <a:alphaModFix/>
          </a:blip>
          <a:srcRect b="18224" l="0" r="0" t="5966"/>
          <a:stretch/>
        </p:blipFill>
        <p:spPr>
          <a:xfrm>
            <a:off x="7430448" y="1313799"/>
            <a:ext cx="918879" cy="1130382"/>
          </a:xfrm>
          <a:prstGeom prst="rect">
            <a:avLst/>
          </a:prstGeom>
          <a:noFill/>
          <a:ln>
            <a:noFill/>
          </a:ln>
        </p:spPr>
      </p:pic>
      <p:sp>
        <p:nvSpPr>
          <p:cNvPr id="140" name="Google Shape;140;p14"/>
          <p:cNvSpPr txBox="1"/>
          <p:nvPr>
            <p:ph idx="1" type="body"/>
          </p:nvPr>
        </p:nvSpPr>
        <p:spPr>
          <a:xfrm>
            <a:off x="2408559" y="1313784"/>
            <a:ext cx="2247000" cy="271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rPr lang="en" sz="1200"/>
              <a:t>Jonathan Mwizerwa</a:t>
            </a:r>
            <a:endParaRPr sz="1200"/>
          </a:p>
          <a:p>
            <a:pPr indent="-304800" lvl="0" marL="457200" rtl="0" algn="l">
              <a:spcBef>
                <a:spcPts val="1600"/>
              </a:spcBef>
              <a:spcAft>
                <a:spcPts val="0"/>
              </a:spcAft>
              <a:buSzPts val="1200"/>
              <a:buChar char="●"/>
            </a:pPr>
            <a:r>
              <a:rPr lang="en" sz="1200"/>
              <a:t>Lead Programmer</a:t>
            </a:r>
            <a:endParaRPr sz="1200"/>
          </a:p>
          <a:p>
            <a:pPr indent="-304800" lvl="0" marL="457200" rtl="0" algn="l">
              <a:spcBef>
                <a:spcPts val="0"/>
              </a:spcBef>
              <a:spcAft>
                <a:spcPts val="0"/>
              </a:spcAft>
              <a:buSzPts val="1200"/>
              <a:buChar char="●"/>
            </a:pPr>
            <a:r>
              <a:rPr lang="en" sz="1200"/>
              <a:t>UI/UX Designer</a:t>
            </a:r>
            <a:endParaRPr sz="1200"/>
          </a:p>
          <a:p>
            <a:pPr indent="0" lvl="0" marL="0" rtl="0" algn="l">
              <a:spcBef>
                <a:spcPts val="1600"/>
              </a:spcBef>
              <a:spcAft>
                <a:spcPts val="1600"/>
              </a:spcAft>
              <a:buNone/>
            </a:pPr>
            <a:r>
              <a:t/>
            </a:r>
            <a:endParaRPr sz="1200"/>
          </a:p>
        </p:txBody>
      </p:sp>
      <p:sp>
        <p:nvSpPr>
          <p:cNvPr id="141" name="Google Shape;141;p14"/>
          <p:cNvSpPr txBox="1"/>
          <p:nvPr>
            <p:ph idx="1" type="body"/>
          </p:nvPr>
        </p:nvSpPr>
        <p:spPr>
          <a:xfrm>
            <a:off x="4742609" y="1313650"/>
            <a:ext cx="2148300" cy="271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rPr lang="en" sz="1200"/>
              <a:t>Graham Giles</a:t>
            </a:r>
            <a:endParaRPr sz="1200"/>
          </a:p>
          <a:p>
            <a:pPr indent="-304800" lvl="0" marL="457200" rtl="0" algn="l">
              <a:spcBef>
                <a:spcPts val="1600"/>
              </a:spcBef>
              <a:spcAft>
                <a:spcPts val="0"/>
              </a:spcAft>
              <a:buSzPts val="1200"/>
              <a:buChar char="●"/>
            </a:pPr>
            <a:r>
              <a:rPr lang="en" sz="1200"/>
              <a:t>Quality Assurance</a:t>
            </a:r>
            <a:endParaRPr sz="1200"/>
          </a:p>
          <a:p>
            <a:pPr indent="-304800" lvl="0" marL="457200" rtl="0" algn="l">
              <a:spcBef>
                <a:spcPts val="0"/>
              </a:spcBef>
              <a:spcAft>
                <a:spcPts val="0"/>
              </a:spcAft>
              <a:buSzPts val="1200"/>
              <a:buChar char="●"/>
            </a:pPr>
            <a:r>
              <a:rPr lang="en" sz="1200"/>
              <a:t>Client </a:t>
            </a:r>
            <a:r>
              <a:rPr lang="en" sz="1200"/>
              <a:t>Liaison</a:t>
            </a:r>
            <a:endParaRPr sz="1200"/>
          </a:p>
          <a:p>
            <a:pPr indent="0" lvl="0" marL="0" rtl="0" algn="ctr">
              <a:spcBef>
                <a:spcPts val="1600"/>
              </a:spcBef>
              <a:spcAft>
                <a:spcPts val="1600"/>
              </a:spcAft>
              <a:buNone/>
            </a:pPr>
            <a:r>
              <a:t/>
            </a:r>
            <a:endParaRPr sz="1200"/>
          </a:p>
        </p:txBody>
      </p:sp>
      <p:sp>
        <p:nvSpPr>
          <p:cNvPr id="142" name="Google Shape;142;p14"/>
          <p:cNvSpPr txBox="1"/>
          <p:nvPr>
            <p:ph idx="1" type="body"/>
          </p:nvPr>
        </p:nvSpPr>
        <p:spPr>
          <a:xfrm>
            <a:off x="6890155" y="1313650"/>
            <a:ext cx="1998300" cy="28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t/>
            </a:r>
            <a:endParaRPr sz="1200"/>
          </a:p>
          <a:p>
            <a:pPr indent="0" lvl="0" marL="0" rtl="0" algn="ctr">
              <a:spcBef>
                <a:spcPts val="1600"/>
              </a:spcBef>
              <a:spcAft>
                <a:spcPts val="0"/>
              </a:spcAft>
              <a:buNone/>
            </a:pPr>
            <a:r>
              <a:rPr lang="en" sz="1200"/>
              <a:t>Philip Wall</a:t>
            </a:r>
            <a:endParaRPr sz="1200"/>
          </a:p>
          <a:p>
            <a:pPr indent="-304800" lvl="0" marL="457200" rtl="0" algn="l">
              <a:spcBef>
                <a:spcPts val="1600"/>
              </a:spcBef>
              <a:spcAft>
                <a:spcPts val="0"/>
              </a:spcAft>
              <a:buSzPts val="1200"/>
              <a:buChar char="●"/>
            </a:pPr>
            <a:r>
              <a:rPr lang="en" sz="1200"/>
              <a:t>Data Modeling</a:t>
            </a:r>
            <a:endParaRPr sz="1200"/>
          </a:p>
          <a:p>
            <a:pPr indent="-304800" lvl="0" marL="457200" rtl="0" algn="l">
              <a:spcBef>
                <a:spcPts val="0"/>
              </a:spcBef>
              <a:spcAft>
                <a:spcPts val="0"/>
              </a:spcAft>
              <a:buSzPts val="1200"/>
              <a:buChar char="●"/>
            </a:pPr>
            <a:r>
              <a:rPr lang="en" sz="1200"/>
              <a:t>Documentation Lead</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819150" y="262225"/>
            <a:ext cx="7505700" cy="94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Clients</a:t>
            </a:r>
            <a:endParaRPr/>
          </a:p>
        </p:txBody>
      </p:sp>
      <p:sp>
        <p:nvSpPr>
          <p:cNvPr id="148" name="Google Shape;148;p15"/>
          <p:cNvSpPr txBox="1"/>
          <p:nvPr>
            <p:ph idx="1" type="body"/>
          </p:nvPr>
        </p:nvSpPr>
        <p:spPr>
          <a:xfrm>
            <a:off x="1681375" y="1545750"/>
            <a:ext cx="2342100" cy="284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ctr">
              <a:spcBef>
                <a:spcPts val="1600"/>
              </a:spcBef>
              <a:spcAft>
                <a:spcPts val="0"/>
              </a:spcAft>
              <a:buNone/>
            </a:pPr>
            <a:r>
              <a:rPr b="1" lang="en"/>
              <a:t>Mike Deiters</a:t>
            </a:r>
            <a:endParaRPr b="1"/>
          </a:p>
          <a:p>
            <a:pPr indent="-311150" lvl="0" marL="457200" rtl="0" algn="ctr">
              <a:spcBef>
                <a:spcPts val="1600"/>
              </a:spcBef>
              <a:spcAft>
                <a:spcPts val="0"/>
              </a:spcAft>
              <a:buSzPts val="1300"/>
              <a:buChar char="●"/>
            </a:pPr>
            <a:r>
              <a:rPr lang="en"/>
              <a:t>Founder of GGC-Maps</a:t>
            </a:r>
            <a:endParaRPr/>
          </a:p>
        </p:txBody>
      </p:sp>
      <p:sp>
        <p:nvSpPr>
          <p:cNvPr id="149" name="Google Shape;149;p15"/>
          <p:cNvSpPr txBox="1"/>
          <p:nvPr>
            <p:ph idx="1" type="body"/>
          </p:nvPr>
        </p:nvSpPr>
        <p:spPr>
          <a:xfrm>
            <a:off x="4627975" y="1545750"/>
            <a:ext cx="2528700" cy="29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ctr">
              <a:spcBef>
                <a:spcPts val="1600"/>
              </a:spcBef>
              <a:spcAft>
                <a:spcPts val="0"/>
              </a:spcAft>
              <a:buNone/>
            </a:pPr>
            <a:r>
              <a:rPr b="1" lang="en"/>
              <a:t>David Rivera</a:t>
            </a:r>
            <a:endParaRPr b="1"/>
          </a:p>
          <a:p>
            <a:pPr indent="-311150" lvl="0" marL="457200" rtl="0" algn="ctr">
              <a:spcBef>
                <a:spcPts val="1600"/>
              </a:spcBef>
              <a:spcAft>
                <a:spcPts val="0"/>
              </a:spcAft>
              <a:buSzPts val="1300"/>
              <a:buChar char="●"/>
            </a:pPr>
            <a:r>
              <a:rPr lang="en"/>
              <a:t>Lead Contributor of GGC-Maps</a:t>
            </a:r>
            <a:endParaRPr/>
          </a:p>
          <a:p>
            <a:pPr indent="-311150" lvl="0" marL="457200" rtl="0" algn="ctr">
              <a:spcBef>
                <a:spcPts val="0"/>
              </a:spcBef>
              <a:spcAft>
                <a:spcPts val="0"/>
              </a:spcAft>
              <a:buSzPts val="1300"/>
              <a:buChar char="●"/>
            </a:pPr>
            <a:r>
              <a:rPr lang="en"/>
              <a:t>Internet Ghost</a:t>
            </a:r>
            <a:endParaRPr/>
          </a:p>
        </p:txBody>
      </p:sp>
      <p:pic>
        <p:nvPicPr>
          <p:cNvPr id="150" name="Google Shape;150;p15"/>
          <p:cNvPicPr preferRelativeResize="0"/>
          <p:nvPr/>
        </p:nvPicPr>
        <p:blipFill rotWithShape="1">
          <a:blip r:embed="rId3">
            <a:alphaModFix/>
          </a:blip>
          <a:srcRect b="28999" l="20704" r="14432" t="9325"/>
          <a:stretch/>
        </p:blipFill>
        <p:spPr>
          <a:xfrm>
            <a:off x="2355738" y="1403300"/>
            <a:ext cx="993369" cy="944525"/>
          </a:xfrm>
          <a:prstGeom prst="rect">
            <a:avLst/>
          </a:prstGeom>
          <a:noFill/>
          <a:ln>
            <a:noFill/>
          </a:ln>
        </p:spPr>
      </p:pic>
      <p:pic>
        <p:nvPicPr>
          <p:cNvPr id="151" name="Google Shape;151;p15"/>
          <p:cNvPicPr preferRelativeResize="0"/>
          <p:nvPr/>
        </p:nvPicPr>
        <p:blipFill rotWithShape="1">
          <a:blip r:embed="rId4">
            <a:alphaModFix/>
          </a:blip>
          <a:srcRect b="8817" l="21253" r="24706" t="0"/>
          <a:stretch/>
        </p:blipFill>
        <p:spPr>
          <a:xfrm>
            <a:off x="5447088" y="1403301"/>
            <a:ext cx="993375" cy="9445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819150" y="317250"/>
            <a:ext cx="75057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 Implemented</a:t>
            </a:r>
            <a:endParaRPr/>
          </a:p>
        </p:txBody>
      </p:sp>
      <p:sp>
        <p:nvSpPr>
          <p:cNvPr id="157" name="Google Shape;157;p16"/>
          <p:cNvSpPr txBox="1"/>
          <p:nvPr>
            <p:ph idx="1" type="body"/>
          </p:nvPr>
        </p:nvSpPr>
        <p:spPr>
          <a:xfrm>
            <a:off x="643800" y="979725"/>
            <a:ext cx="7680900" cy="3742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Fire Escape Routes</a:t>
            </a:r>
            <a:endParaRPr sz="1200"/>
          </a:p>
          <a:p>
            <a:pPr indent="-304800" lvl="1" marL="914400" rtl="0" algn="l">
              <a:spcBef>
                <a:spcPts val="0"/>
              </a:spcBef>
              <a:spcAft>
                <a:spcPts val="0"/>
              </a:spcAft>
              <a:buSzPts val="1200"/>
              <a:buChar char="○"/>
            </a:pPr>
            <a:r>
              <a:rPr lang="en" sz="1200"/>
              <a:t>Adobe Illustrator was used to draw the routes onto a new layer of the original designated floor file</a:t>
            </a:r>
            <a:endParaRPr sz="1200"/>
          </a:p>
          <a:p>
            <a:pPr indent="-304800" lvl="1" marL="914400" rtl="0" algn="l">
              <a:spcBef>
                <a:spcPts val="0"/>
              </a:spcBef>
              <a:spcAft>
                <a:spcPts val="0"/>
              </a:spcAft>
              <a:buSzPts val="1200"/>
              <a:buChar char="○"/>
            </a:pPr>
            <a:r>
              <a:rPr lang="en" sz="1200"/>
              <a:t>One can find a toggle button on the bottom left of the side menu of GGC-Maps app. Switching it 'on' when in a floor shows the fire escape routes one can take.</a:t>
            </a:r>
            <a:endParaRPr sz="1200"/>
          </a:p>
          <a:p>
            <a:pPr indent="-304800" lvl="1" marL="914400" rtl="0" algn="l">
              <a:spcBef>
                <a:spcPts val="0"/>
              </a:spcBef>
              <a:spcAft>
                <a:spcPts val="0"/>
              </a:spcAft>
              <a:buSzPts val="1200"/>
              <a:buChar char="○"/>
            </a:pPr>
            <a:r>
              <a:rPr lang="en" sz="1200"/>
              <a:t>Major files changed to implement this feature included: </a:t>
            </a:r>
            <a:r>
              <a:rPr lang="en" sz="1200">
                <a:solidFill>
                  <a:srgbClr val="4A86E8"/>
                </a:solidFill>
              </a:rPr>
              <a:t>index.html, /Building/* </a:t>
            </a:r>
            <a:endParaRPr sz="1200">
              <a:solidFill>
                <a:srgbClr val="4A86E8"/>
              </a:solidFill>
            </a:endParaRPr>
          </a:p>
          <a:p>
            <a:pPr indent="-304800" lvl="1" marL="914400" rtl="0" algn="l">
              <a:spcBef>
                <a:spcPts val="0"/>
              </a:spcBef>
              <a:spcAft>
                <a:spcPts val="0"/>
              </a:spcAft>
              <a:buSzPts val="1200"/>
              <a:buChar char="○"/>
            </a:pPr>
            <a:r>
              <a:rPr lang="en" sz="1200"/>
              <a:t>Files added: </a:t>
            </a:r>
            <a:r>
              <a:rPr lang="en" sz="1200">
                <a:solidFill>
                  <a:srgbClr val="4A86E8"/>
                </a:solidFill>
              </a:rPr>
              <a:t>/lib/</a:t>
            </a:r>
            <a:r>
              <a:rPr lang="en" sz="1200">
                <a:solidFill>
                  <a:srgbClr val="4A86E8"/>
                </a:solidFill>
              </a:rPr>
              <a:t>scripts-js</a:t>
            </a:r>
            <a:r>
              <a:rPr lang="en" sz="1200">
                <a:solidFill>
                  <a:srgbClr val="4A86E8"/>
                </a:solidFill>
              </a:rPr>
              <a:t>/</a:t>
            </a:r>
            <a:r>
              <a:rPr lang="en" sz="1200">
                <a:solidFill>
                  <a:srgbClr val="4A86E8"/>
                </a:solidFill>
              </a:rPr>
              <a:t>showHideFireRoutes</a:t>
            </a:r>
            <a:r>
              <a:rPr lang="en" sz="1200">
                <a:solidFill>
                  <a:srgbClr val="4A86E8"/>
                </a:solidFill>
              </a:rPr>
              <a:t>.js</a:t>
            </a:r>
            <a:endParaRPr sz="1200">
              <a:solidFill>
                <a:srgbClr val="4A86E8"/>
              </a:solidFill>
            </a:endParaRPr>
          </a:p>
          <a:p>
            <a:pPr indent="-304800" lvl="0" marL="457200" rtl="0" algn="l">
              <a:spcBef>
                <a:spcPts val="0"/>
              </a:spcBef>
              <a:spcAft>
                <a:spcPts val="0"/>
              </a:spcAft>
              <a:buSzPts val="1200"/>
              <a:buChar char="●"/>
            </a:pPr>
            <a:r>
              <a:rPr lang="en" sz="1200"/>
              <a:t>Routes From Building to Building and Estimated Travel Times</a:t>
            </a:r>
            <a:endParaRPr sz="1200"/>
          </a:p>
          <a:p>
            <a:pPr indent="-304800" lvl="1" marL="914400" rtl="0" algn="l">
              <a:spcBef>
                <a:spcPts val="0"/>
              </a:spcBef>
              <a:spcAft>
                <a:spcPts val="0"/>
              </a:spcAft>
              <a:buSzPts val="1200"/>
              <a:buChar char="○"/>
            </a:pPr>
            <a:r>
              <a:rPr lang="en" sz="1200"/>
              <a:t>Adobe Illustrator was again used to draw walking routes onto various new layers in the original campus map file.</a:t>
            </a:r>
            <a:endParaRPr sz="1200"/>
          </a:p>
          <a:p>
            <a:pPr indent="-304800" lvl="1" marL="914400" rtl="0" algn="l">
              <a:spcBef>
                <a:spcPts val="0"/>
              </a:spcBef>
              <a:spcAft>
                <a:spcPts val="0"/>
              </a:spcAft>
              <a:buSzPts val="1200"/>
              <a:buChar char="○"/>
            </a:pPr>
            <a:r>
              <a:rPr lang="en" sz="1200"/>
              <a:t>One can find a toggle button on the bottom left of the side menu of GGC-Maps app. Switching it 'on' when in the campus map page shows 2 drop down menus you can select to see the approximate time it takes.</a:t>
            </a:r>
            <a:endParaRPr sz="1200"/>
          </a:p>
          <a:p>
            <a:pPr indent="-304800" lvl="1" marL="914400" rtl="0" algn="l">
              <a:spcBef>
                <a:spcPts val="0"/>
              </a:spcBef>
              <a:spcAft>
                <a:spcPts val="0"/>
              </a:spcAft>
              <a:buSzPts val="1200"/>
              <a:buChar char="○"/>
            </a:pPr>
            <a:r>
              <a:rPr lang="en" sz="1200"/>
              <a:t>Files added: </a:t>
            </a:r>
            <a:r>
              <a:rPr lang="en" sz="1200">
                <a:solidFill>
                  <a:srgbClr val="4A86E8"/>
                </a:solidFill>
              </a:rPr>
              <a:t>lib/scripts-js/showHideTravelTimes.js</a:t>
            </a:r>
            <a:endParaRPr sz="1200">
              <a:solidFill>
                <a:srgbClr val="4A86E8"/>
              </a:solidFill>
            </a:endParaRPr>
          </a:p>
          <a:p>
            <a:pPr indent="-304800" lvl="0" marL="457200" rtl="0" algn="l">
              <a:spcBef>
                <a:spcPts val="0"/>
              </a:spcBef>
              <a:spcAft>
                <a:spcPts val="0"/>
              </a:spcAft>
              <a:buSzPts val="1200"/>
              <a:buChar char="●"/>
            </a:pPr>
            <a:r>
              <a:rPr lang="en" sz="1200"/>
              <a:t>Added Dining Services Pane For Dining Menus and Hours</a:t>
            </a:r>
            <a:endParaRPr sz="1200"/>
          </a:p>
          <a:p>
            <a:pPr indent="-304800" lvl="1" marL="914400" rtl="0" algn="l">
              <a:spcBef>
                <a:spcPts val="0"/>
              </a:spcBef>
              <a:spcAft>
                <a:spcPts val="0"/>
              </a:spcAft>
              <a:buSzPts val="1200"/>
              <a:buChar char="○"/>
            </a:pPr>
            <a:r>
              <a:rPr lang="en" sz="1200"/>
              <a:t>One can find a toggle button on the bottom left of the side menu of GGC-Maps app. Switching it 'on' in any page shows a small menu to the right displaying dining location information from GGC’s website.</a:t>
            </a:r>
            <a:endParaRPr sz="1200"/>
          </a:p>
          <a:p>
            <a:pPr indent="-304800" lvl="1" marL="914400" rtl="0" algn="l">
              <a:spcBef>
                <a:spcPts val="0"/>
              </a:spcBef>
              <a:spcAft>
                <a:spcPts val="0"/>
              </a:spcAft>
              <a:buSzPts val="1200"/>
              <a:buChar char="○"/>
            </a:pPr>
            <a:r>
              <a:rPr lang="en" sz="1200"/>
              <a:t>Major files changed to implement this feature included: </a:t>
            </a:r>
            <a:r>
              <a:rPr lang="en" sz="1200">
                <a:solidFill>
                  <a:srgbClr val="4A86E8"/>
                </a:solidFill>
              </a:rPr>
              <a:t>index.html </a:t>
            </a:r>
            <a:r>
              <a:rPr lang="en" sz="1200"/>
              <a:t>(added IFrames element for this).</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550350" y="522525"/>
            <a:ext cx="7774500" cy="127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Not Implemented</a:t>
            </a:r>
            <a:endParaRPr/>
          </a:p>
        </p:txBody>
      </p:sp>
      <p:sp>
        <p:nvSpPr>
          <p:cNvPr id="163" name="Google Shape;163;p17"/>
          <p:cNvSpPr txBox="1"/>
          <p:nvPr>
            <p:ph idx="1" type="body"/>
          </p:nvPr>
        </p:nvSpPr>
        <p:spPr>
          <a:xfrm>
            <a:off x="550500" y="3918850"/>
            <a:ext cx="77745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Luckily they were low priority and left for last!</a:t>
            </a:r>
            <a:endParaRPr/>
          </a:p>
        </p:txBody>
      </p:sp>
      <p:pic>
        <p:nvPicPr>
          <p:cNvPr id="164" name="Google Shape;164;p17"/>
          <p:cNvPicPr preferRelativeResize="0"/>
          <p:nvPr/>
        </p:nvPicPr>
        <p:blipFill rotWithShape="1">
          <a:blip r:embed="rId3">
            <a:alphaModFix/>
          </a:blip>
          <a:srcRect b="0" l="0" r="17911" t="0"/>
          <a:stretch/>
        </p:blipFill>
        <p:spPr>
          <a:xfrm>
            <a:off x="348325" y="1800200"/>
            <a:ext cx="8599751" cy="1362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819150" y="223925"/>
            <a:ext cx="7505700" cy="7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a:t>
            </a:r>
            <a:endParaRPr/>
          </a:p>
        </p:txBody>
      </p:sp>
      <p:sp>
        <p:nvSpPr>
          <p:cNvPr id="170" name="Google Shape;170;p18"/>
          <p:cNvSpPr txBox="1"/>
          <p:nvPr>
            <p:ph idx="1" type="body"/>
          </p:nvPr>
        </p:nvSpPr>
        <p:spPr>
          <a:xfrm>
            <a:off x="261250" y="559825"/>
            <a:ext cx="1791600" cy="4152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Mostly testing the site itself to see if anything would break when using it</a:t>
            </a:r>
            <a:endParaRPr/>
          </a:p>
          <a:p>
            <a:pPr indent="-311150" lvl="0" marL="457200" rtl="0" algn="l">
              <a:spcBef>
                <a:spcPts val="0"/>
              </a:spcBef>
              <a:spcAft>
                <a:spcPts val="0"/>
              </a:spcAft>
              <a:buSzPts val="1300"/>
              <a:buChar char="●"/>
            </a:pPr>
            <a:r>
              <a:rPr lang="en"/>
              <a:t>Browserstack can help with testing on other platforms (certain phones/etc.)</a:t>
            </a:r>
            <a:endParaRPr/>
          </a:p>
          <a:p>
            <a:pPr indent="-311150" lvl="0" marL="457200" rtl="0" algn="l">
              <a:spcBef>
                <a:spcPts val="0"/>
              </a:spcBef>
              <a:spcAft>
                <a:spcPts val="0"/>
              </a:spcAft>
              <a:buSzPts val="1300"/>
              <a:buChar char="●"/>
            </a:pPr>
            <a:r>
              <a:rPr lang="en"/>
              <a:t>Graham used Selenium to automate some of the computer browser testing</a:t>
            </a:r>
            <a:endParaRPr/>
          </a:p>
        </p:txBody>
      </p:sp>
      <p:pic>
        <p:nvPicPr>
          <p:cNvPr id="171" name="Google Shape;171;p18"/>
          <p:cNvPicPr preferRelativeResize="0"/>
          <p:nvPr/>
        </p:nvPicPr>
        <p:blipFill>
          <a:blip r:embed="rId3">
            <a:alphaModFix/>
          </a:blip>
          <a:stretch>
            <a:fillRect/>
          </a:stretch>
        </p:blipFill>
        <p:spPr>
          <a:xfrm>
            <a:off x="2139650" y="1091550"/>
            <a:ext cx="6495001" cy="36202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Known Issues</a:t>
            </a:r>
            <a:endParaRPr/>
          </a:p>
        </p:txBody>
      </p:sp>
      <p:sp>
        <p:nvSpPr>
          <p:cNvPr id="177" name="Google Shape;177;p1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Toggle buttons do not reset themselves when navigating through rooms/buildings</a:t>
            </a:r>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0"/>
          <p:cNvSpPr txBox="1"/>
          <p:nvPr>
            <p:ph type="title"/>
          </p:nvPr>
        </p:nvSpPr>
        <p:spPr>
          <a:xfrm>
            <a:off x="503850" y="415950"/>
            <a:ext cx="2957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183" name="Google Shape;183;p20"/>
          <p:cNvSpPr txBox="1"/>
          <p:nvPr>
            <p:ph idx="1" type="body"/>
          </p:nvPr>
        </p:nvSpPr>
        <p:spPr>
          <a:xfrm>
            <a:off x="671925" y="1638275"/>
            <a:ext cx="2668500" cy="28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4A86E8"/>
                </a:solidFill>
                <a:uFill>
                  <a:noFill/>
                </a:uFill>
                <a:latin typeface="Arial"/>
                <a:ea typeface="Arial"/>
                <a:cs typeface="Arial"/>
                <a:sym typeface="Arial"/>
                <a:hlinkClick r:id="rId3"/>
              </a:rPr>
              <a:t>https://youtu.be/iGTNGJe5XmA</a:t>
            </a:r>
            <a:r>
              <a:rPr b="1" lang="en" sz="1100">
                <a:solidFill>
                  <a:srgbClr val="4A86E8"/>
                </a:solidFill>
                <a:latin typeface="Arial"/>
                <a:ea typeface="Arial"/>
                <a:cs typeface="Arial"/>
                <a:sym typeface="Arial"/>
              </a:rPr>
              <a:t> </a:t>
            </a:r>
            <a:endParaRPr b="1">
              <a:solidFill>
                <a:srgbClr val="4A86E8"/>
              </a:solidFill>
            </a:endParaRPr>
          </a:p>
          <a:p>
            <a:pPr indent="-311150" lvl="0" marL="457200" rtl="0" algn="l">
              <a:spcBef>
                <a:spcPts val="1600"/>
              </a:spcBef>
              <a:spcAft>
                <a:spcPts val="0"/>
              </a:spcAft>
              <a:buSzPts val="1300"/>
              <a:buChar char="●"/>
            </a:pPr>
            <a:r>
              <a:rPr lang="en"/>
              <a:t>The general reaction we received at CREATE was positive and enthusiastic towards the project in general as well as the changes we added. Many stated they thought it’d be useful to new students during orientation.</a:t>
            </a:r>
            <a:endParaRPr/>
          </a:p>
        </p:txBody>
      </p:sp>
      <p:pic>
        <p:nvPicPr>
          <p:cNvPr id="184" name="Google Shape;184;p20"/>
          <p:cNvPicPr preferRelativeResize="0"/>
          <p:nvPr/>
        </p:nvPicPr>
        <p:blipFill>
          <a:blip r:embed="rId4">
            <a:alphaModFix/>
          </a:blip>
          <a:stretch>
            <a:fillRect/>
          </a:stretch>
        </p:blipFill>
        <p:spPr>
          <a:xfrm>
            <a:off x="3888700" y="461875"/>
            <a:ext cx="4781550" cy="4114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302550" y="262225"/>
            <a:ext cx="3503100" cy="11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Product Location</a:t>
            </a:r>
            <a:endParaRPr/>
          </a:p>
        </p:txBody>
      </p:sp>
      <p:sp>
        <p:nvSpPr>
          <p:cNvPr id="190" name="Google Shape;190;p21"/>
          <p:cNvSpPr txBox="1"/>
          <p:nvPr>
            <p:ph idx="1" type="body"/>
          </p:nvPr>
        </p:nvSpPr>
        <p:spPr>
          <a:xfrm>
            <a:off x="581000" y="1640375"/>
            <a:ext cx="2490000" cy="2905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final product repo can be found at: </a:t>
            </a:r>
            <a:r>
              <a:rPr lang="en" sz="1100" u="sng">
                <a:solidFill>
                  <a:schemeClr val="hlink"/>
                </a:solidFill>
                <a:latin typeface="Arial"/>
                <a:ea typeface="Arial"/>
                <a:cs typeface="Arial"/>
                <a:sym typeface="Arial"/>
                <a:hlinkClick r:id="rId3"/>
              </a:rPr>
              <a:t>https://github.com/GGC-SD/ggcmaps3</a:t>
            </a:r>
            <a:endParaRPr/>
          </a:p>
          <a:p>
            <a:pPr indent="-311150" lvl="0" marL="457200" rtl="0" algn="l">
              <a:spcBef>
                <a:spcPts val="0"/>
              </a:spcBef>
              <a:spcAft>
                <a:spcPts val="0"/>
              </a:spcAft>
              <a:buSzPts val="1300"/>
              <a:buChar char="●"/>
            </a:pPr>
            <a:r>
              <a:rPr lang="en"/>
              <a:t>Our project documentation is located in the repo stated above under the Changed.md file</a:t>
            </a:r>
            <a:endParaRPr/>
          </a:p>
        </p:txBody>
      </p:sp>
      <p:pic>
        <p:nvPicPr>
          <p:cNvPr id="191" name="Google Shape;191;p21"/>
          <p:cNvPicPr preferRelativeResize="0"/>
          <p:nvPr/>
        </p:nvPicPr>
        <p:blipFill>
          <a:blip r:embed="rId4">
            <a:alphaModFix/>
          </a:blip>
          <a:stretch>
            <a:fillRect/>
          </a:stretch>
        </p:blipFill>
        <p:spPr>
          <a:xfrm>
            <a:off x="3198725" y="397525"/>
            <a:ext cx="5638976" cy="4187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